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27" d="100"/>
          <a:sy n="127" d="100"/>
        </p:scale>
        <p:origin x="5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1260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5A8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3246120" cy="100584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/root/.claude/skills/valueztech-branding/assets/logos/valueztech-combined-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594360"/>
            <a:ext cx="2990088" cy="7315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25146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Innova Project Management</a:t>
            </a:r>
            <a:endParaRPr lang="en-US" sz="4400" dirty="0"/>
          </a:p>
        </p:txBody>
      </p:sp>
      <p:sp>
        <p:nvSpPr>
          <p:cNvPr id="5" name="Text 2"/>
          <p:cNvSpPr/>
          <p:nvPr/>
        </p:nvSpPr>
        <p:spPr>
          <a:xfrm>
            <a:off x="548640" y="3364992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E8B4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AI-enabled Agile delivery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548640" y="397764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Prepared for Crusaders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548640" y="6053328"/>
            <a:ext cx="8686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Biplab Das Choudhury · Founder &amp; Principal Consultant · July 2026</a:t>
            </a:r>
            <a:endParaRPr lang="en-US" sz="1300" dirty="0"/>
          </a:p>
        </p:txBody>
      </p:sp>
      <p:pic>
        <p:nvPicPr>
          <p:cNvPr id="8" name="Image 1" descr="/root/.claude/skills/valueztech-branding/assets/logos/ibm-silver-partner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78440" y="5943600"/>
            <a:ext cx="722376" cy="566928"/>
          </a:xfrm>
          <a:prstGeom prst="rect">
            <a:avLst/>
          </a:prstGeom>
        </p:spPr>
      </p:pic>
      <p:pic>
        <p:nvPicPr>
          <p:cNvPr id="9" name="Image 2" descr="/root/.claude/skills/valueztech-branding/assets/logos/ibm-champion-2026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28832" y="5943600"/>
            <a:ext cx="566928" cy="56692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root/.claude/skills/valueztech-branding/assets/logos/valueztech-combined-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256032"/>
            <a:ext cx="1947672" cy="47548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84048" y="841248"/>
            <a:ext cx="8778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5A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Innova delivers</a:t>
            </a:r>
            <a:endParaRPr lang="en-US" sz="2800" dirty="0"/>
          </a:p>
        </p:txBody>
      </p:sp>
      <p:sp>
        <p:nvSpPr>
          <p:cNvPr id="4" name="Text 1"/>
          <p:cNvSpPr/>
          <p:nvPr/>
        </p:nvSpPr>
        <p:spPr>
          <a:xfrm>
            <a:off x="384048" y="1316736"/>
            <a:ext cx="8595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666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streams, one 2–3 week sprint heartbeat — Vision shapes what to build, Project builds it right</a:t>
            </a:r>
            <a:endParaRPr lang="en-US" sz="1300" dirty="0"/>
          </a:p>
        </p:txBody>
      </p:sp>
      <p:sp>
        <p:nvSpPr>
          <p:cNvPr id="5" name="Shape 2"/>
          <p:cNvSpPr/>
          <p:nvPr/>
        </p:nvSpPr>
        <p:spPr>
          <a:xfrm>
            <a:off x="384048" y="1783080"/>
            <a:ext cx="8732520" cy="1810512"/>
          </a:xfrm>
          <a:prstGeom prst="roundRect">
            <a:avLst>
              <a:gd name="adj" fmla="val 4040"/>
            </a:avLst>
          </a:prstGeom>
          <a:solidFill>
            <a:srgbClr val="F5F7FA"/>
          </a:solidFill>
          <a:ln w="12700">
            <a:solidFill>
              <a:srgbClr val="2D7A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585216" y="1892808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D7A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VISION STREAM  </a:t>
            </a:r>
            <a:r>
              <a:rPr lang="en-US" sz="1100" i="1" dirty="0">
                <a:solidFill>
                  <a:srgbClr val="6666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shapes the right thing to build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585216" y="2157984"/>
            <a:ext cx="6217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666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stakeholders · Business Analysts · Prototyper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585216" y="2542032"/>
            <a:ext cx="1993392" cy="713232"/>
          </a:xfrm>
          <a:prstGeom prst="chevron">
            <a:avLst/>
          </a:prstGeom>
          <a:solidFill>
            <a:srgbClr val="2D7AB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603504" y="2542032"/>
            <a:ext cx="186537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Capture &amp;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 needs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2706624" y="2542032"/>
            <a:ext cx="1993392" cy="713232"/>
          </a:xfrm>
          <a:prstGeom prst="chevron">
            <a:avLst/>
          </a:prstGeom>
          <a:solidFill>
            <a:srgbClr val="2D7AB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2816352" y="2542032"/>
            <a:ext cx="186537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AI-assisted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prototype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4828032" y="2542032"/>
            <a:ext cx="1993392" cy="713232"/>
          </a:xfrm>
          <a:prstGeom prst="chevron">
            <a:avLst/>
          </a:prstGeom>
          <a:solidFill>
            <a:srgbClr val="2D7AB8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4937760" y="2542032"/>
            <a:ext cx="186537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Review, refine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approve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6949440" y="2542032"/>
            <a:ext cx="1993392" cy="713232"/>
          </a:xfrm>
          <a:prstGeom prst="chevron">
            <a:avLst/>
          </a:prstGeom>
          <a:solidFill>
            <a:srgbClr val="E8B4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7059168" y="2542032"/>
            <a:ext cx="186537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Prototype-proven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backlog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960120" y="3630168"/>
            <a:ext cx="310896" cy="384048"/>
          </a:xfrm>
          <a:prstGeom prst="downArrow">
            <a:avLst/>
          </a:prstGeom>
          <a:solidFill>
            <a:srgbClr val="E8B4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1389888" y="3675888"/>
            <a:ext cx="76809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1E5A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Validated, stakeholder-approved backlog feeds every sprint — no guesswork enters build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384048" y="4096512"/>
            <a:ext cx="8732520" cy="1810512"/>
          </a:xfrm>
          <a:prstGeom prst="roundRect">
            <a:avLst>
              <a:gd name="adj" fmla="val 4040"/>
            </a:avLst>
          </a:prstGeom>
          <a:solidFill>
            <a:srgbClr val="F5F7FA"/>
          </a:solidFill>
          <a:ln w="12700">
            <a:solidFill>
              <a:srgbClr val="1E5A8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585216" y="4206240"/>
            <a:ext cx="6035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5A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STREAM  </a:t>
            </a:r>
            <a:r>
              <a:rPr lang="en-US" sz="1100" i="1" dirty="0">
                <a:solidFill>
                  <a:srgbClr val="6666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builds it right, sprint after sprint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585216" y="4471416"/>
            <a:ext cx="6217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666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Analysts · Architect · Developers · Testers</a:t>
            </a:r>
            <a:endParaRPr lang="en-US" sz="1050" dirty="0"/>
          </a:p>
        </p:txBody>
      </p:sp>
      <p:sp>
        <p:nvSpPr>
          <p:cNvPr id="21" name="Shape 18"/>
          <p:cNvSpPr/>
          <p:nvPr/>
        </p:nvSpPr>
        <p:spPr>
          <a:xfrm>
            <a:off x="585216" y="4855464"/>
            <a:ext cx="1993392" cy="713232"/>
          </a:xfrm>
          <a:prstGeom prst="chevron">
            <a:avLst/>
          </a:prstGeom>
          <a:solidFill>
            <a:srgbClr val="1E5A8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603504" y="4855464"/>
            <a:ext cx="186537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Architect the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solution</a:t>
            </a:r>
            <a:endParaRPr lang="en-US" sz="1100" dirty="0"/>
          </a:p>
        </p:txBody>
      </p:sp>
      <p:sp>
        <p:nvSpPr>
          <p:cNvPr id="23" name="Shape 20"/>
          <p:cNvSpPr/>
          <p:nvPr/>
        </p:nvSpPr>
        <p:spPr>
          <a:xfrm>
            <a:off x="2706624" y="4855464"/>
            <a:ext cx="1993392" cy="713232"/>
          </a:xfrm>
          <a:prstGeom prst="chevron">
            <a:avLst/>
          </a:prstGeom>
          <a:solidFill>
            <a:srgbClr val="1E5A8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21"/>
          <p:cNvSpPr/>
          <p:nvPr/>
        </p:nvSpPr>
        <p:spPr>
          <a:xfrm>
            <a:off x="2816352" y="4855464"/>
            <a:ext cx="186537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AI-accelerated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</a:t>
            </a:r>
            <a:endParaRPr lang="en-US" sz="1100" dirty="0"/>
          </a:p>
        </p:txBody>
      </p:sp>
      <p:sp>
        <p:nvSpPr>
          <p:cNvPr id="25" name="Shape 22"/>
          <p:cNvSpPr/>
          <p:nvPr/>
        </p:nvSpPr>
        <p:spPr>
          <a:xfrm>
            <a:off x="4828032" y="4855464"/>
            <a:ext cx="1993392" cy="713232"/>
          </a:xfrm>
          <a:prstGeom prst="chevron">
            <a:avLst/>
          </a:prstGeom>
          <a:solidFill>
            <a:srgbClr val="1E5A8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4937760" y="4855464"/>
            <a:ext cx="186537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&amp; system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</a:t>
            </a:r>
            <a:endParaRPr lang="en-US" sz="1100" dirty="0"/>
          </a:p>
        </p:txBody>
      </p:sp>
      <p:sp>
        <p:nvSpPr>
          <p:cNvPr id="27" name="Shape 24"/>
          <p:cNvSpPr/>
          <p:nvPr/>
        </p:nvSpPr>
        <p:spPr>
          <a:xfrm>
            <a:off x="6949440" y="4855464"/>
            <a:ext cx="1993392" cy="713232"/>
          </a:xfrm>
          <a:prstGeom prst="chevron">
            <a:avLst/>
          </a:prstGeom>
          <a:solidFill>
            <a:srgbClr val="E8B44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8" name="Text 25"/>
          <p:cNvSpPr/>
          <p:nvPr/>
        </p:nvSpPr>
        <p:spPr>
          <a:xfrm>
            <a:off x="7059168" y="4855464"/>
            <a:ext cx="1865376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Showcase to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stakeholders</a:t>
            </a:r>
            <a:endParaRPr lang="en-US" sz="1100" dirty="0"/>
          </a:p>
        </p:txBody>
      </p:sp>
      <p:sp>
        <p:nvSpPr>
          <p:cNvPr id="29" name="Shape 26"/>
          <p:cNvSpPr/>
          <p:nvPr/>
        </p:nvSpPr>
        <p:spPr>
          <a:xfrm>
            <a:off x="9308592" y="1783080"/>
            <a:ext cx="2487168" cy="1920240"/>
          </a:xfrm>
          <a:prstGeom prst="roundRect">
            <a:avLst>
              <a:gd name="adj" fmla="val 3810"/>
            </a:avLst>
          </a:prstGeom>
          <a:solidFill>
            <a:srgbClr val="1E5A8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0" name="Text 27"/>
          <p:cNvSpPr/>
          <p:nvPr/>
        </p:nvSpPr>
        <p:spPr>
          <a:xfrm>
            <a:off x="9308592" y="1901952"/>
            <a:ext cx="248716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E8B4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2–3</a:t>
            </a:r>
            <a:endParaRPr lang="en-US" sz="4400" dirty="0"/>
          </a:p>
        </p:txBody>
      </p:sp>
      <p:sp>
        <p:nvSpPr>
          <p:cNvPr id="31" name="Text 28"/>
          <p:cNvSpPr/>
          <p:nvPr/>
        </p:nvSpPr>
        <p:spPr>
          <a:xfrm>
            <a:off x="9445752" y="2606040"/>
            <a:ext cx="22128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sprints, both streams</a:t>
            </a:r>
            <a:endParaRPr lang="en-US" sz="1150" dirty="0"/>
          </a:p>
          <a:p>
            <a:pPr marL="0" indent="0" algn="ctr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running in parallel</a:t>
            </a:r>
            <a:endParaRPr lang="en-US" sz="1150" dirty="0"/>
          </a:p>
        </p:txBody>
      </p:sp>
      <p:sp>
        <p:nvSpPr>
          <p:cNvPr id="32" name="Text 29"/>
          <p:cNvSpPr/>
          <p:nvPr/>
        </p:nvSpPr>
        <p:spPr>
          <a:xfrm>
            <a:off x="9445752" y="3154680"/>
            <a:ext cx="2212848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i="1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Vision stays a sprint ahead;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i="1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Project stream never waits</a:t>
            </a:r>
            <a:endParaRPr lang="en-US" sz="1000" dirty="0"/>
          </a:p>
        </p:txBody>
      </p:sp>
      <p:sp>
        <p:nvSpPr>
          <p:cNvPr id="33" name="Shape 30"/>
          <p:cNvSpPr/>
          <p:nvPr/>
        </p:nvSpPr>
        <p:spPr>
          <a:xfrm>
            <a:off x="9308592" y="3877056"/>
            <a:ext cx="2487168" cy="2029968"/>
          </a:xfrm>
          <a:prstGeom prst="roundRect">
            <a:avLst>
              <a:gd name="adj" fmla="val 3604"/>
            </a:avLst>
          </a:prstGeom>
          <a:solidFill>
            <a:srgbClr val="F5F7FA"/>
          </a:solidFill>
          <a:ln w="12700">
            <a:solidFill>
              <a:srgbClr val="2D7A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1"/>
          <p:cNvSpPr/>
          <p:nvPr/>
        </p:nvSpPr>
        <p:spPr>
          <a:xfrm>
            <a:off x="9454896" y="4005072"/>
            <a:ext cx="21945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5A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cycle repeats until go-live</a:t>
            </a:r>
            <a:endParaRPr lang="en-US" sz="1200" dirty="0"/>
          </a:p>
        </p:txBody>
      </p:sp>
      <p:sp>
        <p:nvSpPr>
          <p:cNvPr id="35" name="Text 32"/>
          <p:cNvSpPr/>
          <p:nvPr/>
        </p:nvSpPr>
        <p:spPr>
          <a:xfrm>
            <a:off x="9473184" y="4389120"/>
            <a:ext cx="2157984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then a structured handover to your Maintenance &amp; Support team — with living prototypes and tested code as the documentation</a:t>
            </a:r>
            <a:endParaRPr lang="en-US" sz="1050" dirty="0"/>
          </a:p>
        </p:txBody>
      </p:sp>
      <p:sp>
        <p:nvSpPr>
          <p:cNvPr id="36" name="Text 33"/>
          <p:cNvSpPr/>
          <p:nvPr/>
        </p:nvSpPr>
        <p:spPr>
          <a:xfrm>
            <a:off x="384048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666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Valueztech · Maximising Asset Intelligence · www.valueztech.com</a:t>
            </a:r>
            <a:endParaRPr lang="en-US" sz="900" dirty="0"/>
          </a:p>
        </p:txBody>
      </p:sp>
      <p:sp>
        <p:nvSpPr>
          <p:cNvPr id="37" name="Text 34"/>
          <p:cNvSpPr/>
          <p:nvPr/>
        </p:nvSpPr>
        <p:spPr>
          <a:xfrm>
            <a:off x="1129284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666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4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92608"/>
            <a:ext cx="9601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E5A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ROI you can see every sprint — not at the end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384048" y="786384"/>
            <a:ext cx="96926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666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Innova targets for Crusaders, against a conventional waterfall or document-driven build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384048" y="1188720"/>
            <a:ext cx="3703320" cy="1481328"/>
          </a:xfrm>
          <a:prstGeom prst="roundRect">
            <a:avLst>
              <a:gd name="adj" fmla="val 4938"/>
            </a:avLst>
          </a:prstGeom>
          <a:solidFill>
            <a:srgbClr val="1E5A8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384048" y="1280160"/>
            <a:ext cx="37033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300" b="1" dirty="0">
                <a:solidFill>
                  <a:srgbClr val="E8B4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30–40%</a:t>
            </a:r>
            <a:endParaRPr lang="en-US" sz="3300" dirty="0"/>
          </a:p>
        </p:txBody>
      </p:sp>
      <p:sp>
        <p:nvSpPr>
          <p:cNvPr id="6" name="Text 4"/>
          <p:cNvSpPr/>
          <p:nvPr/>
        </p:nvSpPr>
        <p:spPr>
          <a:xfrm>
            <a:off x="566928" y="1828800"/>
            <a:ext cx="3337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faster time-to-value — working software from the first sprints, not after months of documents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4288536" y="1188720"/>
            <a:ext cx="3703320" cy="1481328"/>
          </a:xfrm>
          <a:prstGeom prst="roundRect">
            <a:avLst>
              <a:gd name="adj" fmla="val 4938"/>
            </a:avLst>
          </a:prstGeom>
          <a:solidFill>
            <a:srgbClr val="1E5A8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4288536" y="1280160"/>
            <a:ext cx="37033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300" b="1" dirty="0">
                <a:solidFill>
                  <a:srgbClr val="E8B4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~50%</a:t>
            </a:r>
            <a:endParaRPr lang="en-US" sz="3300" dirty="0"/>
          </a:p>
        </p:txBody>
      </p:sp>
      <p:sp>
        <p:nvSpPr>
          <p:cNvPr id="9" name="Text 7"/>
          <p:cNvSpPr/>
          <p:nvPr/>
        </p:nvSpPr>
        <p:spPr>
          <a:xfrm>
            <a:off x="4471416" y="1828800"/>
            <a:ext cx="3337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 rework — every requirement is prototyped and approved before production code is written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8193024" y="1188720"/>
            <a:ext cx="3703320" cy="1481328"/>
          </a:xfrm>
          <a:prstGeom prst="roundRect">
            <a:avLst>
              <a:gd name="adj" fmla="val 4938"/>
            </a:avLst>
          </a:prstGeom>
          <a:solidFill>
            <a:srgbClr val="1E5A8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193024" y="1280160"/>
            <a:ext cx="37033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300" b="1" dirty="0">
                <a:solidFill>
                  <a:srgbClr val="E8B4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</a:t>
            </a:r>
            <a:endParaRPr lang="en-US" sz="3300" dirty="0"/>
          </a:p>
        </p:txBody>
      </p:sp>
      <p:sp>
        <p:nvSpPr>
          <p:cNvPr id="12" name="Text 10"/>
          <p:cNvSpPr/>
          <p:nvPr/>
        </p:nvSpPr>
        <p:spPr>
          <a:xfrm>
            <a:off x="8375904" y="1828800"/>
            <a:ext cx="3337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stakeholder visibility — a showcase of tested, working software every 2–3 weeks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384048" y="2724912"/>
            <a:ext cx="114300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666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Indicative targets drawn from AI-enabled Agile delivery benchmarks; baselined to Crusaders' own numbers in the first two sprints.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384048" y="3090672"/>
            <a:ext cx="5074920" cy="2999232"/>
          </a:xfrm>
          <a:prstGeom prst="roundRect">
            <a:avLst>
              <a:gd name="adj" fmla="val 2439"/>
            </a:avLst>
          </a:prstGeom>
          <a:solidFill>
            <a:srgbClr val="F5F7FA"/>
          </a:solidFill>
          <a:ln w="12700">
            <a:solidFill>
              <a:srgbClr val="2D7A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603504" y="3218688"/>
            <a:ext cx="4663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5A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it's fast — and reliable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603504" y="3584448"/>
            <a:ext cx="4645152" cy="23591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harness turns requirements into working prototypes in days — stakeholders react to software, not specifications</a:t>
            </a:r>
            <a:endParaRPr lang="en-US" sz="10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Vision refines the next sprint while Project builds the current one — zero idle time between streams</a:t>
            </a:r>
            <a:endParaRPr lang="en-US" sz="10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requirement is approved as a prototype before build — what you sign off is what gets built</a:t>
            </a:r>
            <a:endParaRPr lang="en-US" sz="10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050" dirty="0">
                <a:solidFill>
                  <a:srgbClr val="1A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 &amp; system testing inside every sprint; value burn-up, first-pass acceptance and defect escape rate tracked openly through go-live and handover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5669280" y="3090672"/>
            <a:ext cx="6108192" cy="2999232"/>
          </a:xfrm>
          <a:prstGeom prst="roundRect">
            <a:avLst>
              <a:gd name="adj" fmla="val 2439"/>
            </a:avLst>
          </a:prstGeom>
          <a:solidFill>
            <a:srgbClr val="F5F7FA"/>
          </a:solidFill>
          <a:ln w="12700">
            <a:solidFill>
              <a:srgbClr val="1E5A8E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5870448" y="3218688"/>
            <a:ext cx="57058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E5A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Indicative sprint investment — Valueztech delivery team</a:t>
            </a:r>
            <a:endParaRPr lang="en-US" sz="1500" dirty="0"/>
          </a:p>
        </p:txBody>
      </p:sp>
      <p:graphicFrame>
        <p:nvGraphicFramePr>
          <p:cNvPr id="1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870448" y="3602736"/>
          <a:ext cx="5705856" cy="1664208"/>
        </p:xfrm>
        <a:graphic>
          <a:graphicData uri="http://schemas.openxmlformats.org/drawingml/2006/table">
            <a:tbl>
              <a:tblPr/>
              <a:tblGrid>
                <a:gridCol w="868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249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64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Stream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5A8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Valueztech team (rate per day)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5A8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 day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5A8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 sprint*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5A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48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1" dirty="0">
                          <a:solidFill>
                            <a:srgbClr val="1E5A8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Vision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Onshore BA — 50% shared ($900) · Remote Prototyper ($350)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$800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$8,000 – $12,000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179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b="1" dirty="0">
                          <a:solidFill>
                            <a:srgbClr val="1E5A8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Project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Onshore BA — 50% shared ($900) · Remote Architect ($750), 2 × Developers ($400 ea) &amp; Tester ($350)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$2,350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950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$23,500 – $35,250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Both streams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B44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Full Innova delivery team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B44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$3,150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B443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 dirty="0">
                          <a:solidFill>
                            <a:srgbClr val="1A1A1A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$31,500 – $47,250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4864" marR="54864" marT="54864" marB="54864" anchor="ctr">
                    <a:lnL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E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B44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0" name="Text 17"/>
          <p:cNvSpPr/>
          <p:nvPr/>
        </p:nvSpPr>
        <p:spPr>
          <a:xfrm>
            <a:off x="5870448" y="5577840"/>
            <a:ext cx="57058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6666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*Per 2–3 week sprint (10–15 working days), all roles fully allocated. Crusaders' internal team members — business stakeholders, SMEs, product owner — contribute time but are not costed here.</a:t>
            </a:r>
            <a:endParaRPr lang="en-US" sz="850" dirty="0"/>
          </a:p>
        </p:txBody>
      </p:sp>
      <p:pic>
        <p:nvPicPr>
          <p:cNvPr id="21" name="Image 0" descr="/root/.claude/skills/valueztech-branding/assets/logos/valueztech-gear-ic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048" y="6455664"/>
            <a:ext cx="237744" cy="237744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694944" y="6446520"/>
            <a:ext cx="6766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666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Valueztech · Maximising Asset Intelligence · www.valueztech.com</a:t>
            </a:r>
            <a:endParaRPr lang="en-US" sz="900" dirty="0"/>
          </a:p>
        </p:txBody>
      </p:sp>
      <p:sp>
        <p:nvSpPr>
          <p:cNvPr id="23" name="Text 19"/>
          <p:cNvSpPr/>
          <p:nvPr/>
        </p:nvSpPr>
        <p:spPr>
          <a:xfrm>
            <a:off x="1129284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6666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4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E5A8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2615184" cy="749808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3" name="Image 0" descr="/root/.claude/skills/valueztech-branding/assets/logos/valueztech-combined-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224" y="548640"/>
            <a:ext cx="2322576" cy="56692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2148840"/>
            <a:ext cx="11064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Let's shape the first sprint together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1280160" y="3017520"/>
            <a:ext cx="96286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E8B4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working session with the Crusaders team to baseline your ROI targets, confirm the first sprint's scope and stand up the Vision stream.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548640" y="3977640"/>
            <a:ext cx="110642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Biplab Das Choudhury</a:t>
            </a:r>
            <a:endParaRPr lang="en-US" sz="18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 &amp; Principal Consultant, Valueztech</a:t>
            </a:r>
            <a:endParaRPr lang="en-US" sz="1800" dirty="0"/>
          </a:p>
          <a:p>
            <a:pPr marL="0" indent="0" algn="ctr">
              <a:buNone/>
            </a:pPr>
            <a:endParaRPr lang="en-US" sz="18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biplabchoudhury@valueztech.com  ·  www.valueztech.com</a:t>
            </a:r>
            <a:endParaRPr lang="en-US" sz="1800" dirty="0"/>
          </a:p>
          <a:p>
            <a:pPr marL="0" indent="0" algn="ctr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Melbourne, Australia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548640" y="64465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F5F7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Valueztech Pty Ltd · ABN 81 677 255 300 · Maximising Asset Intelligence</a:t>
            </a:r>
            <a:endParaRPr lang="en-US" sz="1000" dirty="0"/>
          </a:p>
        </p:txBody>
      </p:sp>
      <p:pic>
        <p:nvPicPr>
          <p:cNvPr id="8" name="Image 1" descr="/root/.claude/skills/valueztech-branding/assets/logos/ibm-silver-partner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5560" y="5806440"/>
            <a:ext cx="914400" cy="713232"/>
          </a:xfrm>
          <a:prstGeom prst="rect">
            <a:avLst/>
          </a:prstGeom>
        </p:spPr>
      </p:pic>
      <p:pic>
        <p:nvPicPr>
          <p:cNvPr id="9" name="Image 2" descr="/root/.claude/skills/valueztech-branding/assets/logos/ibm-champion-2026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47120" y="5806440"/>
            <a:ext cx="713232" cy="71323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560</Words>
  <Application>Microsoft Macintosh PowerPoint</Application>
  <PresentationFormat>Widescreen</PresentationFormat>
  <Paragraphs>82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Choudhury, Biplab</cp:lastModifiedBy>
  <cp:revision>2</cp:revision>
  <dcterms:created xsi:type="dcterms:W3CDTF">2026-07-22T12:11:13Z</dcterms:created>
  <dcterms:modified xsi:type="dcterms:W3CDTF">2026-07-22T12:25:07Z</dcterms:modified>
</cp:coreProperties>
</file>